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34" r:id="rId1"/>
  </p:sldMasterIdLst>
  <p:sldIdLst>
    <p:sldId id="329" r:id="rId2"/>
    <p:sldId id="330" r:id="rId3"/>
    <p:sldId id="331" r:id="rId4"/>
    <p:sldId id="332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08" r:id="rId14"/>
    <p:sldId id="32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4075-D7B2-4416-A75B-0E92F2DF7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D3E97-DFCB-4E6B-9695-E90C80C61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ED20-9B04-43B8-99CF-59A61C3D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2944-BAF1-46C8-B573-30453C58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D4C9-7F68-467F-87A0-52B3A68F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6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891C-02C0-42B7-BABC-35095027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7D932-39EE-4513-92D8-022E2E824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2836-3A7B-4EF1-9837-C9407536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D55E4-BF93-4AB1-93E9-7A562EC4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B5A47-8B5B-4374-8E6C-7BD74D43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0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60AD0-F5E3-4A71-A1F1-F68227430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70C83-E1AE-4B25-934F-D8622CE1F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266C-12BF-463A-9A93-6D48BD95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7E19D-1D3D-4A3A-90F3-34D4E8CF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48070-6960-4945-9893-EE17E418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5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309D-BF30-4866-9359-B235D49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0CAB6-443C-474F-BEA0-012C570B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4DF78-52DF-4288-AB94-94C0EB6D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A4571-51C4-4C14-936C-02816625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D873-94C2-4965-A8D7-8EA6DF08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50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3C47-FD32-42D0-A543-9AA20A75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D68BA-6C2E-4E73-A78D-CF0D603C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D6CC-2AC8-43DF-A07E-D85D6149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F1ED3-D9D7-43AD-8DA8-D4770F05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0FA8-822D-4882-9354-B44F8C94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16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C38-D3BC-4FDF-BBC5-A55F30A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5A68A-A167-4219-B5E5-11807240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D2A4F-F9A1-4C1C-8410-51CB316DE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4F624-4785-4228-905B-1B486BB3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0873B-0BCE-4552-BDE3-F1BF51E2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047C-6DE8-4CCD-BB7B-34E23E7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7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4A37-A8CB-4671-9851-55FF234F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C397D-DC4D-4AA3-819C-C210C714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80C74-3BD0-4201-B26A-707BE8E5C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E656F-B9F0-4E82-BE3A-9E4BB9FC3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1048E-D918-4B28-9D23-09D23FCB1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1262A-3F70-4F25-B2AA-171F486C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00FED-C14E-4DED-A8BB-784FB578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81641-20F1-4AE5-B313-144BC90F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7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BA95-32A0-4939-96BC-89E4AD53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B329E-DA65-4B10-BEC2-48E735F3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81D40-E8D8-4869-929D-6395202B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73BC5-ED16-4D6E-95FD-DF8C3D85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37E72-D969-4328-98A1-114A517B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065DD-034E-46C4-8234-4C9269B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596F6-DFED-4699-93F3-9B0FE653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6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7F89-9A79-45A0-89CC-4E152694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E1F9-B539-4A58-A0BB-AC94D403F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77D84-3503-452A-8B19-AA466469D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5409C-BFAB-46C7-8227-4CD60FF2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E904B-F58D-48E7-9EF4-D1AFB72A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2494-E038-4D9B-9CC8-EA6A9A00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58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8447-1C95-4D55-80BA-54A1B0D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40496-B020-4210-8B98-5003370C8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38995-2ED6-4233-983F-0754DCB20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5396A-93D3-4E63-BE26-939831A1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EB7ED-1A1E-4139-B417-706F0C0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9537A-8DFD-4EBC-A868-2AAFC869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3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CA5A1-6405-4B57-AF95-2D378CEA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0AC3D-1F87-48AA-9460-81B01A210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B46A4-5189-4576-BCB5-A4762E2F0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3CF6-66A2-42FE-9D32-6D6A55A1BB5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8C87A-C28C-49F5-827F-655C05133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96CA-EA37-464F-A987-00DE26C06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0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86833CC-B2B0-41C9-8234-D42C8F0285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61615"/>
            <a:ext cx="12179565" cy="91346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D70647-CE90-4032-97D9-63FBD247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6" y="691455"/>
            <a:ext cx="8443759" cy="561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233E2-89D1-4631-9EA2-F829C9433637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B38EA520-EE3C-4838-9405-03116C1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7A6181-1539-49CD-911A-68D76D3F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05" y="691455"/>
            <a:ext cx="3522006" cy="811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B2FD1F-F6FD-4E11-981A-E2AD1882D626}"/>
              </a:ext>
            </a:extLst>
          </p:cNvPr>
          <p:cNvSpPr txBox="1"/>
          <p:nvPr/>
        </p:nvSpPr>
        <p:spPr>
          <a:xfrm>
            <a:off x="592826" y="5235057"/>
            <a:ext cx="6633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</a:t>
            </a:r>
            <a:r>
              <a:rPr lang="ru-RU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Голынцев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С. О.</a:t>
            </a:r>
          </a:p>
        </p:txBody>
      </p:sp>
    </p:spTree>
    <p:extLst>
      <p:ext uri="{BB962C8B-B14F-4D97-AF65-F5344CB8AC3E}">
        <p14:creationId xmlns:p14="http://schemas.microsoft.com/office/powerpoint/2010/main" val="1099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4" y="0"/>
            <a:ext cx="1221416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D39601-61BF-473A-A3A5-AD475A7DF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217" y="0"/>
            <a:ext cx="2772906" cy="198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2FF153-68C5-4EF3-8547-349E66F2A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53" y="4802634"/>
            <a:ext cx="2732128" cy="198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F7637F-3B76-4D98-8F46-7A1B88AD3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007" y="22536"/>
            <a:ext cx="2781968" cy="1980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6F207EE-0AF9-4BA5-BFF9-8B3DE7940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044" y="2389805"/>
            <a:ext cx="2732128" cy="1980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1584D7D-F7D8-4BC3-B0B4-1B5FA6162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7573" y="2434261"/>
            <a:ext cx="2732128" cy="1980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B5FEA28-2BC4-4242-B855-BE34977B18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4767" y="4802634"/>
            <a:ext cx="2781969" cy="1980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14EA93C-B2BD-42C2-88C7-F2DB9E022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2021" y="22536"/>
            <a:ext cx="2732128" cy="1980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ECF7802-22B1-4982-9CFA-0BE5C64468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1217" y="2434261"/>
            <a:ext cx="2759314" cy="1980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C752843-338B-4666-BDBC-BE17AD32E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96736" y="4802634"/>
            <a:ext cx="2732128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5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4" y="0"/>
            <a:ext cx="12214163" cy="685458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91EB0B-5FD4-4958-9D3A-F572405B1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198" y="3419"/>
            <a:ext cx="5410635" cy="318582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0A695A-C453-4D95-80C2-245E9FAD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106" y="3189243"/>
            <a:ext cx="7181850" cy="2286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2A08045-11B0-4C13-8701-2128FC9FF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330" y="5562600"/>
            <a:ext cx="7266990" cy="12954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509AA52-E526-40E5-845C-CE71DC7DD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939" y="1851053"/>
            <a:ext cx="2469192" cy="35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00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1220937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30360" y="875223"/>
            <a:ext cx="3511318" cy="5699463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332530-5C14-4459-BDB0-8A5731BEE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7" r="737"/>
          <a:stretch/>
        </p:blipFill>
        <p:spPr>
          <a:xfrm>
            <a:off x="3718470" y="3724955"/>
            <a:ext cx="5597307" cy="142582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8C1309-B21E-4A04-AA71-227589301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470" y="5044856"/>
            <a:ext cx="5597307" cy="17635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277DD8-9A41-4587-A947-E5841F292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496" y="2519597"/>
            <a:ext cx="5419512" cy="116132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1E7F8E-EA4F-4D14-BAAF-83D549966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496" y="49573"/>
            <a:ext cx="5405158" cy="24259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9F63755-9AEE-49E4-83F7-145269CA1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5777" y="49572"/>
            <a:ext cx="2745863" cy="206050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5A620C0-A5F5-41A4-B09B-D56742EDFB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3584" y="5263978"/>
            <a:ext cx="2674758" cy="131070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3285271-893A-4C85-AB36-209786BF9B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7480" y="3823282"/>
            <a:ext cx="2782455" cy="122917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1100627-DCC9-48A8-8D8E-F7DB22BB22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8896" y="2824243"/>
            <a:ext cx="2761039" cy="89327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B8FF83F-B795-49F1-BDC5-DE593E0B9A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7480" y="2115332"/>
            <a:ext cx="2800862" cy="6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8687" y="2411"/>
            <a:ext cx="12209374" cy="685558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Вторая модель: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MAE, MAPE,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" y="5963285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  <a:p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773337" y="1618312"/>
            <a:ext cx="3418663" cy="7330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-267490" y="6765604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A60991-A7E5-415B-B632-4C9047472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24" y="2637405"/>
            <a:ext cx="5724356" cy="188898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46A59D-BA36-4B2B-A4F5-78EAF079A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524" y="4714241"/>
            <a:ext cx="5900936" cy="196498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42892D5-BA21-4A05-800B-D03B8EF51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880" y="4251004"/>
            <a:ext cx="2476500" cy="2514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75D09BE-B6CD-445A-B4F4-94C8FAE5B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7148" y="57817"/>
            <a:ext cx="2368389" cy="226970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6C20652-EB99-4E99-AE29-BE49CDF96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7616" y="82856"/>
            <a:ext cx="5900937" cy="149069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A228D97-E073-4577-93BB-E788CE477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6435" y="2307804"/>
            <a:ext cx="1982737" cy="133786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C36CF78-0D6C-400C-A401-AF8AE55A9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8060" y="1947521"/>
            <a:ext cx="5899088" cy="60350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8A8E051-8C9F-4E8C-8B27-374F610E52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8509" y="3703671"/>
            <a:ext cx="1118588" cy="6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41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6841D5-9ABD-4B0E-82B8-AFC33E9E18EC}"/>
              </a:ext>
            </a:extLst>
          </p:cNvPr>
          <p:cNvGrpSpPr/>
          <p:nvPr/>
        </p:nvGrpSpPr>
        <p:grpSpPr>
          <a:xfrm>
            <a:off x="0" y="1"/>
            <a:ext cx="12192000" cy="6816435"/>
            <a:chOff x="8212530" y="4012648"/>
            <a:chExt cx="12192000" cy="2768619"/>
          </a:xfrm>
          <a:solidFill>
            <a:schemeClr val="accent1">
              <a:lumMod val="75000"/>
            </a:schemeClr>
          </a:solidFill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9D120B-35C4-449C-8FB1-1D652FFB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2530" y="4012648"/>
              <a:ext cx="12192000" cy="2768619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Заголовок 1">
              <a:extLst>
                <a:ext uri="{FF2B5EF4-FFF2-40B4-BE49-F238E27FC236}">
                  <a16:creationId xmlns:a16="http://schemas.microsoft.com/office/drawing/2014/main" id="{2494EB7D-3FA2-4F31-8B00-82700A4280A2}"/>
                </a:ext>
              </a:extLst>
            </p:cNvPr>
            <p:cNvSpPr txBox="1">
              <a:spLocks/>
            </p:cNvSpPr>
            <p:nvPr/>
          </p:nvSpPr>
          <p:spPr>
            <a:xfrm>
              <a:off x="8212530" y="4012648"/>
              <a:ext cx="12192000" cy="2768619"/>
            </a:xfrm>
            <a:prstGeom prst="rect">
              <a:avLst/>
            </a:prstGeom>
            <a:grpFill/>
          </p:spPr>
          <p:txBody>
            <a:bodyPr rtlCol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334E6DE-F132-4BB0-968D-32483F3FAAD5}"/>
              </a:ext>
            </a:extLst>
          </p:cNvPr>
          <p:cNvSpPr txBox="1"/>
          <p:nvPr/>
        </p:nvSpPr>
        <p:spPr>
          <a:xfrm>
            <a:off x="2804112" y="86695"/>
            <a:ext cx="6134470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5D1E-D9AF-46FB-A54D-F4864FD3A30F}"/>
              </a:ext>
            </a:extLst>
          </p:cNvPr>
          <p:cNvSpPr txBox="1"/>
          <p:nvPr/>
        </p:nvSpPr>
        <p:spPr>
          <a:xfrm>
            <a:off x="1098468" y="961754"/>
            <a:ext cx="9264731" cy="307776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ru-RU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ru-RU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ходе выполнения ВКР были изучены способы анализа и предобработки данных. </a:t>
            </a:r>
          </a:p>
          <a:p>
            <a:pPr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 определить из свойств материалов соотношение «матрица – наполнитель».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Текущим набором алгоритмов задача эффективно не решается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Рисунок 11">
            <a:extLst>
              <a:ext uri="{FF2B5EF4-FFF2-40B4-BE49-F238E27FC236}">
                <a16:creationId xmlns:a16="http://schemas.microsoft.com/office/drawing/2014/main" id="{BFE86A12-408A-702F-513F-03045B498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2" y="5786240"/>
            <a:ext cx="3522006" cy="10301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019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12197533" cy="690757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2467708" y="49573"/>
            <a:ext cx="7145215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Начало работы: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D5C666-53EB-EF89-D5B9-895F710C63BF}"/>
              </a:ext>
            </a:extLst>
          </p:cNvPr>
          <p:cNvSpPr txBox="1"/>
          <p:nvPr/>
        </p:nvSpPr>
        <p:spPr>
          <a:xfrm>
            <a:off x="716288" y="1019419"/>
            <a:ext cx="107887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План работы: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Загружаем и обрабатываем входящие </a:t>
            </a:r>
            <a:r>
              <a:rPr lang="ru-RU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датасеты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Проводим разведочный анализ данных.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Визуализируем анализ сырых данных.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Проведём предобработку, нормализацию и стандартизацию данных.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Разработаем и обучим нескольких моделей прогноза прочности при растяжении (с 30% тестовой выборки).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Разработаем и обучим нескольких моделей прогноза модуля упругости при растяжении (с 30% тестовой выборки).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Нейронная сеть для рекомендации соотношения матрица-наполнитель.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удалённого репозитория и загрузка результатов работы на него.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148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4" y="0"/>
            <a:ext cx="1219753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250439"/>
            <a:ext cx="3418663" cy="23242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размерность;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4" y="3428999"/>
            <a:ext cx="3418663" cy="238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пропуски;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D8E4B-99DD-46BF-A894-B32A9FC5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249" y="392723"/>
            <a:ext cx="5137287" cy="292963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C7226B-F0A1-471F-8727-41453752F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402" y="1171612"/>
            <a:ext cx="4295940" cy="186854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30F92AB-C51F-465C-ACE0-322E79D90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496" y="3682128"/>
            <a:ext cx="3878884" cy="265530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1927E69-F844-4DCD-8F8D-8A971479A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3370" y="3812698"/>
            <a:ext cx="3191044" cy="227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662" y="16335"/>
            <a:ext cx="12182338" cy="684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«Угол нашивки» и описательная статистика: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0622" y="1242875"/>
            <a:ext cx="3418663" cy="21369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со столбцом "Угол нашивки":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количество элементов со значением 0 градусов;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Приведём к значениям 0 и 1;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 в неизменном количестве элементов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минимальное, квартили, медиана, стандартное отклонение, среднее значение и т.д.),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пропущенные  и дублирующие данные;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коэффициенты ранговой корреляции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Кендалла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Пирсона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E41A2F-2B59-45B3-949F-27BD4DEE4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245" y="49573"/>
            <a:ext cx="4248157" cy="316835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44FF4A-F041-47E7-B641-56B47D976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334" y="581225"/>
            <a:ext cx="3897952" cy="21050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7BEF0F7-2A2A-41F3-8A0D-1212E0B39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658" y="3640070"/>
            <a:ext cx="5728566" cy="304148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A479636-21F8-407D-BA95-3F0B85377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010" y="3750122"/>
            <a:ext cx="2603332" cy="28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0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072" y="-2"/>
            <a:ext cx="12182927" cy="68580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223670" y="1842258"/>
            <a:ext cx="3511318" cy="31734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нормализации и исключения шумов 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гистограммы распределения каждой из переменных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"ящиков с усами";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попарные графики рассеяния точек;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квантиль-квантиль;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карты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6D4624-B400-494C-9441-BF5FCFCA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197" y="49573"/>
            <a:ext cx="2784637" cy="27291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E2EBAE6-1D4C-4E07-AF17-F49AC9B6C0B1}"/>
              </a:ext>
            </a:extLst>
          </p:cNvPr>
          <p:cNvPicPr/>
          <p:nvPr/>
        </p:nvPicPr>
        <p:blipFill rotWithShape="1">
          <a:blip r:embed="rId4"/>
          <a:srcRect l="4332" t="13586" r="6980" b="-1368"/>
          <a:stretch/>
        </p:blipFill>
        <p:spPr bwMode="auto">
          <a:xfrm>
            <a:off x="6873122" y="0"/>
            <a:ext cx="306941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93BB89-3DC4-45A4-ACD0-853787CE239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11700" y="4288747"/>
            <a:ext cx="2627630" cy="251968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46186F-7CA9-412B-ACBA-D63A46A0BA5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617834" y="4288747"/>
            <a:ext cx="2524125" cy="25196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6BC1463-48B2-40D3-BE7B-F383660B8AEC}"/>
              </a:ext>
            </a:extLst>
          </p:cNvPr>
          <p:cNvPicPr/>
          <p:nvPr/>
        </p:nvPicPr>
        <p:blipFill rotWithShape="1">
          <a:blip r:embed="rId7"/>
          <a:srcRect l="5054" t="1060" r="14801"/>
          <a:stretch/>
        </p:blipFill>
        <p:spPr bwMode="auto">
          <a:xfrm>
            <a:off x="9274761" y="4416357"/>
            <a:ext cx="275547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A02A00A-1648-4C74-95EE-1CCB3648AC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7820" y="49573"/>
            <a:ext cx="841810" cy="28014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013FA86-FE0D-4FAD-B0AA-10083F0588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8483" y="49573"/>
            <a:ext cx="971748" cy="253299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2489AC-8AE4-49CC-B4A2-B97F7EC75E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836" y="2178692"/>
            <a:ext cx="2566636" cy="211005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1B640E7-6CB2-444B-AD9D-5A4301C39B0D}"/>
              </a:ext>
            </a:extLst>
          </p:cNvPr>
          <p:cNvPicPr/>
          <p:nvPr/>
        </p:nvPicPr>
        <p:blipFill rotWithShape="1">
          <a:blip r:embed="rId11"/>
          <a:srcRect l="8303" t="25887" r="7340" b="20413"/>
          <a:stretch/>
        </p:blipFill>
        <p:spPr bwMode="auto">
          <a:xfrm>
            <a:off x="3828499" y="2925127"/>
            <a:ext cx="2814955" cy="1007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D8BE450-6D0F-4DF7-B15A-4E774152900A}"/>
              </a:ext>
            </a:extLst>
          </p:cNvPr>
          <p:cNvPicPr/>
          <p:nvPr/>
        </p:nvPicPr>
        <p:blipFill rotWithShape="1">
          <a:blip r:embed="rId12"/>
          <a:srcRect l="3129" t="38937" r="4582" b="36031"/>
          <a:stretch/>
        </p:blipFill>
        <p:spPr bwMode="auto">
          <a:xfrm>
            <a:off x="9255908" y="2822703"/>
            <a:ext cx="2755470" cy="949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440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12973"/>
            <a:ext cx="12192000" cy="68450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DD89F0-A7F0-4AC4-B361-97B21A11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18" y="49573"/>
            <a:ext cx="4240207" cy="38998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8F4276-D095-42A4-B78A-A652496D1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440" y="3949429"/>
            <a:ext cx="3579536" cy="27251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A799652-C78E-4E76-ABF9-55E363BB4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806" y="2619333"/>
            <a:ext cx="3579536" cy="223659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CD650B5-EF30-4546-B2CA-21D36AA63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954" y="4882493"/>
            <a:ext cx="2633401" cy="181862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25C38B0-73CC-43CD-B1A9-7EF61B551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8680" y="71029"/>
            <a:ext cx="4019662" cy="2563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F7AC409-0BDC-4736-8EF2-A583E72DD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343" y="4882493"/>
            <a:ext cx="2275686" cy="18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3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11097"/>
            <a:ext cx="12209374" cy="684690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3079" y="3910591"/>
            <a:ext cx="2946010" cy="22897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Стандартизируем данные с помощью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94004C-2499-4776-9FD5-9C9EF3FDF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90" y="49573"/>
            <a:ext cx="3528922" cy="17497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A9CDDB-88EF-4A62-8A18-F807DBCD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35" y="89649"/>
            <a:ext cx="4633651" cy="32217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B5DE014-25D8-4968-B82F-821CE5756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820" y="1901818"/>
            <a:ext cx="3528922" cy="174971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8AA207-41FD-41E8-B10F-56D9F75D3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855" y="3695415"/>
            <a:ext cx="3528923" cy="17497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92B691-F7C9-45C5-93E9-804D669B3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6497" y="3709963"/>
            <a:ext cx="3441246" cy="1720623"/>
          </a:xfrm>
          <a:prstGeom prst="rect">
            <a:avLst/>
          </a:prstGeom>
        </p:spPr>
      </p:pic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44714" y="609020"/>
            <a:ext cx="3511318" cy="3504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35E2D8E-A1A2-4E68-B3FA-200458DF2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520" y="5430586"/>
            <a:ext cx="6036416" cy="13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3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4"/>
            <a:ext cx="12209374" cy="690757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3"/>
            <a:ext cx="3511318" cy="370054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 ближайших соседей: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384986-17CC-432D-9B4C-3919A8E9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291" y="-18874"/>
            <a:ext cx="4038600" cy="27051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CF99986-B37B-49F0-B26A-6996F2216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173" y="2657246"/>
            <a:ext cx="5848350" cy="41624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1BC9864-D3E0-4DC9-B244-92F9A4CEB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536" y="-18875"/>
            <a:ext cx="3953606" cy="270509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E5E97B7-C28B-4729-842A-6F1932F7F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5295" y="4797440"/>
            <a:ext cx="2505075" cy="120015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086EFC4-D75C-458D-8B2F-FB90BA876A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2718" y="3379427"/>
            <a:ext cx="2486424" cy="106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4"/>
            <a:ext cx="12209374" cy="690757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FE5A70-13BF-4571-9881-E7DA9CDE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10" y="113744"/>
            <a:ext cx="8338697" cy="39078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AD1481-F0BC-4004-8205-D3BA0FEEB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173" y="4000986"/>
            <a:ext cx="4884106" cy="24226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A3E5869-06E6-4F69-B35D-5BC2549A2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392" y="4272882"/>
            <a:ext cx="4548386" cy="9394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22F14C-14C8-4CAA-89CB-6D6B853F1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392" y="5299270"/>
            <a:ext cx="4600950" cy="14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5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843</Words>
  <Application>Microsoft Office PowerPoint</Application>
  <PresentationFormat>Широкоэкранный</PresentationFormat>
  <Paragraphs>143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2023-03-28T13:50:21Z</dcterms:created>
  <dcterms:modified xsi:type="dcterms:W3CDTF">2023-03-28T13:51:33Z</dcterms:modified>
</cp:coreProperties>
</file>